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310" r:id="rId3"/>
    <p:sldId id="309" r:id="rId4"/>
    <p:sldId id="260" r:id="rId5"/>
    <p:sldId id="316" r:id="rId6"/>
    <p:sldId id="320" r:id="rId7"/>
    <p:sldId id="321" r:id="rId8"/>
    <p:sldId id="319" r:id="rId9"/>
    <p:sldId id="31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5C3CC3C-653B-67A5-05E3-305581BCD364}" name="Faulconer, Emily K." initials="FEK" userId="Faulconer, Emily K." providerId="None"/>
  <p188:author id="{DEE10EC8-4671-E16F-C619-8B7A65D0A862}" name="Chamberlain, Darryl" initials="CD" userId="S::chambd17@erau.edu::612b89cd-be70-4d41-8501-0dc01e40e001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A8CA661-952C-AA49-BC2F-F7B35257FE8E}" v="371" dt="2022-04-20T21:06:38.6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600"/>
    <p:restoredTop sz="94694"/>
  </p:normalViewPr>
  <p:slideViewPr>
    <p:cSldViewPr snapToGrid="0">
      <p:cViewPr varScale="1">
        <p:scale>
          <a:sx n="108" d="100"/>
          <a:sy n="108" d="100"/>
        </p:scale>
        <p:origin x="232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8/10/relationships/authors" Target="author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0T21:03:43.60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0 16383,'37'5'0,"-6"-2"0,-27 0 0,9-2 0,3 6 0,1-6 0,1 5 0,-4-5 0,-2 3 0,7-4 0,-4 0 0,0 3 0,0-2 0,0 5 0,0-5 0,0 3 0,0-4 0,0 0 0,1 3 0,-1-2 0,0 2 0,3-3 0,-5 0 0,11 0 0,-7 0 0,5 0 0,-7 0 0,6 0 0,-11 0 0,18 0 0,-18 0 0,21 0 0,-20 4 0,23-4 0,-23 4 0,24-4 0,-25 0 0,28 0 0,-26 0 0,26 0 0,-27 0 0,20 0 0,-21 0 0,21 3 0,-21-2 0,35 6 0,-32-7 0,45 4 0,-44-4 0,47 0 0,-46 0 0,29 0 0,-34 0 0,25 0 0,-24 0 0,30 3 0,-29-2 0,26 2 0,-27-3 0,26 4 0,-22-3 0,31 2 0,-30-3 0,31 0 0,-34 0 0,31 3 0,-29-2 0,27 6 0,-23-6 0,23 2 0,-27-3 0,22 3 0,-26-2 0,10 3 0,7-1 0,-16-2 0,39 2 0,-37-3 0,40 3 0,-40-2 0,34 3 0,-37-4 0,37 3 0,-35 1 0,35 4 0,-36-4 0,29-1 0,-29-3 0,22 4 0,-24-4 0,14 4 0,-4-4 0,-4 0 0,19 3 0,-24-2 0,17 2 0,-16-3 0,3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0T21:04:01.09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2587 76 16383,'-37'0'0,"6"0"0,23 0 0,-3 0 0,-11 0 0,8 0 0,-10 0 0,-5-3 0,10-1 0,-36-4 0,34 4 0,-34-3 0,39 6 0,-25-2 0,30 3 0,-20 0 0,21 0 0,-28-3 0,25 2 0,-34-2 0,31 3 0,-33-4 0,33 3 0,-28-5 0,32 5 0,-29-6 0,29 3 0,-19 0 0,22 0 0,-22 4 0,19 0 0,-39-3 0,37 2 0,-50-2 0,48 3 0,-45 3 0,48-2 0,-45 6 0,44-6 0,-44 5 0,45-5 0,-45 6 0,44-6 0,-51 9 0,50-9 0,-46 6 0,44-7 0,-15 0 0,1 3 0,19-2 0,-43 3 0,38-4 0,-52 3 0,46 1 0,-55 7 0,57-6 0,-50 8 0,54-11 0,-39 5 0,40-7 0,-31 0 0,34 0 0,-31 0 0,32 0 0,-29-4 0,6 4 0,5-4 0,-18 4 0,36 0 0,-29 0 0,29 0 0,-22 0 0,24 0 0,-18 0 0,18 0 0,-7 0 0,-4 0 0,-10 0 0,5 0 0,-12 0 0,28 0 0,-21 0 0,20 0 0,-13 0 0,12 0 0,-3 0 0,-3 0 0,-2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0T21:04:03.32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2443 38 16383,'-37'0'0,"6"0"0,24 0 0,-4 0 0,-8 0 0,-4 0 0,3 0 0,-18 0 0,26 0 0,-43 0 0,41 0 0,-61 0 0,58 0 0,-75 0 0,71 0 0,-75 4 0,74-4 0,-59 4 0,63-4 0,-48-4 0,49 4 0,-54-10 0,54 8 0,-64-8 0,60 6 0,-61-1 0,59 2 0,-59 0 0,58 2 0,-48-2 0,55 3 0,-45 0 0,48 0 0,-44 0 0,45 0 0,-45 0 0,44 0 0,-47 0 0,47 0 0,-48 0 0,48 3 0,-47 1 0,43 0 0,-37 3 0,39-6 0,-22 2 0,28-3 0,-17 4 0,17-4 0,-18 4 0,18-4 0,-24 3 0,22-2 0,-32 2 0,31-3 0,-28 0 0,30 0 0,-10 4 0,7-4 0,1 4 0,-5-4 0,3 0 0,0 0 0,0 0 0,-4 0 0,7 0 0,-9 3 0,8-2 0,-5 2 0,3-3 0,0 0 0,-1 0 0,1 0 0,0 0 0,-3 4 0,5-3 0,-4 2 0,2-3 0,-1 0 0,-3 0 0,4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0T21:04:05.27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2690 38 16383,'-40'-12'0,"8"5"0,21 4 0,0 3 0,-7-4 0,4 3 0,-7-2 0,0 3 0,6 0 0,-26 0 0,29 0 0,-36-3 0,35 2 0,-34-3 0,34 4 0,-38 0 0,38 0 0,-45 0 0,40 0 0,-47 0 0,46 0 0,-68 0 0,63 0 0,-35 0 0,-3 0 0,27 0 0,-34 2 0,-2 1 0,27 2 0,-24 1 0,2 0 0,32 0 0,-61 4 0,76-9 0,-45 6 0,46-6 0,-64 2 0,56-3 0,-32 0 0,-2 0 0,24 0 0,-19 0 0,1 0 0,25 0 0,-54 0 0,63 0 0,-44 3 0,51-2 0,-35 9 0,36-8 0,-29 4 0,30-2 0,-20-3 0,21 2 0,-11-3 0,6 0 0,2 0 0,-8 0 0,9 0 0,-7 0 0,4 0 0,0 0 0,0 0 0,0 0 0,0 0 0,0 0 0,0 0 0,0 0 0,0 3 0,0-2 0,-1 3 0,1-1 0,0-2 0,0 2 0,0-3 0,0 3 0,0-2 0,0 6 0,0-6 0,0 6 0,-4-7 0,7 4 0,-6-1 0,3-2 0,-1 2 0,-2-3 0,3 0 0,0 0 0,0 0 0,-1 0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0T21:04:07.34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2491 16 16383,'-36'-4'0,"5"0"0,20 4 0,2 0 0,-15-3 0,10 2 0,-8-2 0,-33 3 0,28 0 0,-27 0 0,-2 0 0,22 0 0,-27 0 0,1 0 0,32 0 0,-23 1 0,1 1 0,26-1 0,-61 6 0,60-6 0,-63 5 0,67-5 0,-61 2 0,63-3 0,-63 0 0,61 0 0,-67 0 0,70 0 0,-70 0 0,71 0 0,-74 0 0,69 0 0,-57 7 0,61-5 0,-33 8 0,40-9 0,-34 5 0,33-1 0,-43 2 0,41-3 0,-54 3 0,52-6 0,-58 6 0,58-3 0,-42 0 0,46 3 0,-16-7 0,17 4 0,-1-4 0,-9 0 0,11 0 0,-11 0 0,-7 0 0,12 0 0,-22 0 0,28 0 0,-21 0 0,20 0 0,-20 0 0,21 0 0,-21 0 0,20 0 0,-30 0 0,28 0 0,-24 0 0,27 0 0,-15 0 0,13 0 0,-3 0 0,-3 0 0,6 0 0,-7 0 0,4 0 0,0 3 0,0 1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0T21:04:09.96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2225 1 16383,'-37'8'0,"6"-1"0,24-7 0,-7 0 0,-2 3 0,0-2 0,-5 2 0,12-3 0,-26 0 0,23 4 0,-29-4 0,30 4 0,-34-1 0,32-2 0,-38 2 0,35-3 0,-33-3 0,33 2 0,-31-2 0,34 3 0,-35-4 0,36 4 0,-33-4 0,34 4 0,-30 0 0,29 0 0,-36 0 0,35 0 0,-38 0 0,38 0 0,-35 0 0,36 0 0,-29 0 0,30 0 0,-24 0 0,24 0 0,-26 0 0,25 0 0,-36 0 0,35 0 0,-35 4 0,36-4 0,-22 4 0,24-4 0,-18 0 0,18 0 0,-11 0 0,6 0 0,3 0 0,-9 0 0,1 0 0,4 0 0,-19 0 0,24 0 0,-27 0 0,27 0 0,-20 0 0,21 0 0,-18 0 0,18 0 0,-24 0 0,22 0 0,-36 0 0,35 0 0,-41 0 0,40 0 0,-37 0 0,39 0 0,-30 3 0,32-2 0,-25 6 0,24-7 0,-30 4 0,29-4 0,-46 3 0,39-2 0,-49 2 0,46-3 0,-33 0 0,40 0 0,-16 0 0,21 0 0,-4 0 0,-3 4 0,3-3 0,-4 2 0,7-3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0T21:04:12.37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2428 30 16383,'-37'0'0,"6"0"0,24 0 0,-4-3 0,-7 2 0,1-2 0,-5 3 0,-20-4 0,24 4 0,-57-7 0,55 6 0,-52-6 0,54 6 0,-39-2 0,43 3 0,-37 3 0,38-2 0,-28 6 0,31-6 0,-38 6 0,34-7 0,-44 7 0,44-6 0,-43 2 0,42-3 0,-53 0 0,49 0 0,-50 0 0,52 0 0,-51 0 0,49 0 0,-47 0 0,50 0 0,-35 0 0,38 0 0,-31 4 0,32-4 0,-36 7 0,35-6 0,-49 6 0,44-3 0,-54 0 0,53-1 0,-42 1 0,48-3 0,-31 2 0,32-3 0,-29 3 0,29-2 0,-32 3 0,31-4 0,-15 3 0,18-2 0,-2 2 0,-7-3 0,4 3 0,-1-2 0,-1 3 0,4-4 0,-12 3 0,12-2 0,-22 2 0,24-3 0,-34 0 0,33 0 0,-33 0 0,30 0 0,-23 4 0,23-4 0,-12 4 0,18-4 0,-16 0 0,15 0 0,-17 0 0,17 0 0,-21 0 0,20 0 0,-17 0 0,19 0 0,-9 3 0,3-2 0,-1 2 0,-2 1 0,3-4 0,0 7 0,-1-6 0,1 2 0,0-3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0T21:04:14.45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2670 30 16383,'-37'0'0,"6"0"0,24 0 0,-4 0 0,-8 0 0,-1 0 0,1 0 0,-12 0 0,19 0 0,-32 0 0,31 0 0,-28 0 0,30 0 0,-30 4 0,29-3 0,-33 2 0,34-3 0,-34 0 0,33 0 0,-46 0 0,43 0 0,-57 0 0,57 0 0,-63 0 0,61 0 0,-68 0 0,68 0 0,-61 0 0,63 0 0,-43 0 0,45 0 0,-34 0 0,34 0 0,-31 0 0,15 0 0,-3 0 0,7 0 0,14 0 0,-3 0 0,-2 0 0,0 0 0,-1 0 0,-12 0 0,13 0 0,-52-7 0,47 6 0,-67-9 0,67 9 0,-74-9 0,72 8 0,-72-5 0,71 7 0,-62 0 0,63 0 0,-56 4 0,60-4 0,-49 7 0,50-6 0,-37 2 0,36-3 0,-10 0 0,18 0 0,0 0 0,-7 0 0,4 0 0,-6 0 0,4 0 0,4 0 0,-22 0 0,21 0 0,-38 0 0,37 0 0,-37 0 0,39 0 0,-33 0 0,34 0 0,-24 4 0,25-3 0,-17 5 0,17-5 0,-25 2 0,23 1 0,-25-3 0,26 2 0,-13-3 0,12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0T21:04:17.12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2904 53 16383,'-37'-4'0,"6"0"0,23 4 0,-3 0 0,-7 0 0,-6 0 0,1 0 0,-32-3 0,35 2 0,-68-2 0,69 3 0,-79-4 0,76 4 0,-64-7 0,68 6 0,-44-2 0,46 3 0,-43 0 0,42 0 0,-48 0 0,47 0 0,-58 0 0,56 0 0,-65-4 0,68 4 0,-71-7 0,70 6 0,-73-6 0,69 6 0,-57-2 0,62 3 0,-38 3 0,43-2 0,-29 6 0,30-6 0,-34 6 0,32-7 0,-45 7 0,44-6 0,-54 2 0,52-3 0,-52 0 0,54-3 0,-37 2 0,39-2 0,-25 3 0,26 0 0,-24 0 0,24 0 0,-9 0 0,-1 3 0,6-2 0,-33 2 0,30-3 0,-36 0 0,41 0 0,-31 0 0,22 0 0,-5 0 0,-1 0 0,18 0 0,-21 4 0,21-4 0,-32 4 0,27-4 0,-31 3 0,31-2 0,-26 2 0,29-3 0,-15 0 0,15 0 0,0 0 0,-9 0 0,11 0 0,-11 0 0,6 0 0,3 0 0,-16 0 0,17 0 0,-10 0 0,7 0 0,1 0 0,-5 0 0,3 0 0,0 0 0,0 0 0,0 0 0,0 0 0,0 0 0,-1 0 0,1 4 0,0-3 0,0 2 0,0-3 0,0 0 0,0-3 0,0 2 0,0-6 0,0 6 0,0-2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0T21:04:19.56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2516 1 16383,'-37'0'0,"6"0"0,24 0 0,-4 0 0,-7 3 0,-3-2 0,2 2 0,-29-3 0,33 4 0,-43-4 0,46 4 0,-26-1 0,27-2 0,-26 6 0,25-7 0,-29 7 0,29-6 0,-52 2 0,43-3 0,-71 4 0,66-3 0,-24 0 0,-1 1 0,24-2 0,-29 0 0,1 0 0,31 0 0,-60 0 0,70 0 0,-40 0 0,37 0 0,-41-3 0,40 2 0,-53-6 0,54 6 0,-57-2 0,58 3 0,-45 0 0,48 0 0,-38 0 0,38 0 0,-28 0 0,30 0 0,-26 0 0,25 0 0,-29 0 0,29 0 0,-26 0 0,27 0 0,-23 3 0,23-2 0,-20 2 0,21-3 0,-7 0 0,-1 0 0,8 0 0,-11 4 0,-1-3 0,8 2 0,-7-3 0,-7 0 0,-1 0 0,-3 0 0,-9 3 0,29-2 0,-29 6 0,30-6 0,-34 5 0,33-5 0,-36 6 0,35-6 0,-14 2 0,-1-3 0,2 0 0,-5 0 0,7 3 0,15-2 0,-8 3 0,1-4 0,0 0 0,-2 0 0,7 0 0,-8 0 0,3 3 0,1-2 0,-6 5 0,11-5 0,-11 3 0,10-4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0T21:04:21.85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2466 0 16383,'-37'4'0,"6"0"0,23-4 0,-3 0 0,-10 3 0,6-2 0,-6 2 0,-3-3 0,12 0 0,-35 0 0,30 0 0,-42 0 0,42 0 0,-48 4 0,47-3 0,-61 5 0,55-2 0,-65 4 0,65-4 0,-52 0 0,55-4 0,-37 0 0,41 0 0,-48 3 0,49-2 0,-55 2 0,53-3 0,-64 0 0,57 0 0,-68 0 0,69 0 0,-75 0 0,72 0 0,-68 0 0,71 0 0,-64-3 0,62 2 0,-69-9 0,73 8 0,-66-8 0,68 9 0,-52-2 0,54 3 0,-33 0 0,40 0 0,-34 0 0,33 0 0,-33 0 0,34 0 0,-24 0 0,25 0 0,-21 0 0,20 0 0,-16 0 0,17 0 0,-7 0 0,2 0 0,-1 0 0,-3 0 0,4 0 0,0 0 0,-10 0 0,11 0 0,-14 0 0,19 0 0,-9 0 0,3 0 0,-4 0 0,3 0 0,-2 0 0,7 0 0,-8 0 0,0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0T21:03:45.42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2639 75 16383,'-37'5'0,"6"-2"0,24-3 0,-4 3 0,-8-2 0,6 3 0,-8-4 0,6 0 0,-1-4 0,-26 3 0,25-2 0,-45 3 0,48 0 0,-37 0 0,39 0 0,-25 0 0,26 0 0,-30-3 0,28-2 0,-31 1 0,32-2 0,-36 5 0,35-6 0,-38 6 0,38-2 0,-35-4 0,32 5 0,-32-8 0,32 10 0,-32-4 0,36 4 0,-29-3 0,30 2 0,-27-6 0,26 6 0,-22-5 0,24 5 0,-21-6 0,20 6 0,-33-2 0,30 3 0,-34 0 0,37 0 0,-34 0 0,33 0 0,-29 0 0,30 0 0,-10 0 0,7 0 0,1 0 0,-5 0 0,-4 0 0,8 0 0,-30 0 0,30 0 0,-54 0 0,49 0 0,-50 0 0,51 0 0,-36 0 0,41 0 0,-28 0 0,30 0 0,-26 0 0,25 0 0,-26 0 0,27 0 0,-23 0 0,23 0 0,-10 0 0,-7 0 0,16 0 0,-39 0 0,37 0 0,-43 0 0,39 0 0,-41 0 0,43 0 0,-29 0 0,34 0 0,-23 0 0,23 0 0,-20 0 0,21 0 0,-18 0 0,18 0 0,-24 0 0,22 0 0,-29 0 0,29 0 0,-25 3 0,26-2 0,-10 3 0,7-4 0,1 0 0,-5 0 0,-1 0 0,7 0 0,-16 0 0,17 0 0,-20 0 0,24 0 0,-6 0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0T21:04:23.98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2804 43 16383,'-37'8'0,"6"-1"0,24-7 0,-4 0 0,-8 3 0,6-2 0,-8 2 0,2 1 0,6-3 0,-28 2 0,24-3 0,-48 3 0,46-2 0,-43 6 0,50-6 0,-46 5 0,40-5 0,-54 6 0,49-6 0,-56 2 0,56-3 0,-59 0 0,62 0 0,-58 0 0,62 0 0,-49 0 0,52 0 0,-52 0 0,49 0 0,-65-3 0,60 2 0,-30-2 0,-2-1 0,18-1 0,-34-1 0,-2 0 0,32 0 0,-26 0 0,3 1 0,37 4 0,-57-2 0,64 3 0,-54 0 0,53 0 0,-56 3 0,52 1 0,-66 4 0,63-4 0,-59 3 0,67-6 0,-40 5 0,45-5 0,-41 2 0,39-6 0,-39-1 0,41 0 0,-44-10 0,42 12 0,-23-8 0,7 3 0,17 5 0,-17-4 0,24 6 0,-4 0 0,-7-4 0,4 4 0,-17-4 0,20 4 0,-26-3 0,25 2 0,-33-6 0,33 6 0,-29-5 0,30 5 0,-10-2 0,7 3 0,1-4 0,-5 0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0T21:04:25.96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2493 16 16383,'-36'0'0,"5"0"0,23 0 0,-3 0 0,-11 0 0,8 0 0,-7 0 0,-10 3 0,18-2 0,-42 2 0,42 0 0,-45-2 0,40 3 0,-40-4 0,41 0 0,-47 0 0,44 0 0,-65 0 0,54 0 0,-33 0 0,-1 0 0,26 0 0,-25 1 0,2 1 0,37-1 0,-58 2 0,65-3 0,-43 0 0,47 0 0,-43 0 0,42 0 0,-62-7 0,55 6 0,-31-4 0,-2 0 0,27 4 0,-32-2 0,-1-1 0,33 3 0,-57-2 0,69 3 0,-18 0 0,25 0 0,-12 0 0,8 0 0,-12 0 0,12 0 0,-5 0 0,-16 0 0,19 0 0,-36-3 0,40 2 0,-27-3 0,27 4 0,-20 0 0,21 0 0,-14 0 0,-6 4 0,11-3 0,-19 2 0,28-3 0,-17 3 0,17-2 0,-21 6 0,20-6 0,-17 2 0,19-3 0,-9 3 0,3-2 0,-1 3 0,-2-4 0,3 0 0,0 0 0,0 3 0,-1-2 0,1 2 0,0-3 0,0 0 0,0 0 0,0 0 0,0 4 0,0-4 0,0 4 0,0-4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0T21:03:47.44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2729 83 16383,'-37'-8'0,"6"1"0,23 7 0,-6 0 0,-2 0 0,-37 0 0,26 0 0,-68 0 0,69 0 0,-25-1 0,0-1 0,26 1 0,-64-2 0,69 3 0,-38 0 0,47 0 0,-23 0 0,23 0 0,-30 0 0,29 0 0,-53 0 0,45 0 0,-62 0 0,62 0 0,-61 0 0,64 0 0,-51 0 0,54 0 0,-40 0 0,41 0 0,-35 0 0,36 0 0,-26 0 0,28 0 0,-35 0 0,32 0 0,-45 0 0,44 0 0,-47 0 0,46 0 0,-49 0 0,45 0 0,-46 0 0,47 0 0,-46 0 0,49 0 0,-46 0 0,47 0 0,-37-4 0,39 3 0,-36-5 0,35 2 0,-41-4 0,36 4 0,-40-3 0,41 6 0,-14-2 0,23 3 0,-3 0 0,-7 0 0,5 0 0,-8 0 0,9 0 0,-3 0 0,-4 0 0,7 0 0,-6 0 0,3 0 0,-1 0 0,-6-3 0,10 2 0,-26-3 0,25 4 0,-35 0 0,36 0 0,-29-3 0,29 2 0,-15-2 0,15 3 0,-3 0 0,-3 0 0,2 0 0,1 0 0,-6 0 0,11 0 0,-21-4 0,20 4 0,-14-4 0,14 4 0,-4 0 0,-4 0 0,7 0 0,-3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0T21:03:49.56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2972 242 16383,'-37'-4'0,"6"0"0,23 4 0,-3-3 0,-11-1 0,8 0 0,-27-6 0,29 8 0,-53-11 0,48 11 0,-57-5 0,59 7 0,-46-3 0,47 2 0,-40-2 0,40 3 0,-57-4 0,53 0 0,-70-3 0,68 2 0,-69-1 0,64 5 0,-60-2 0,62 3 0,-53 0 0,58 0 0,-20 0 0,30 0 0,-2 0 0,-9 0 0,6 0 0,-8 0 0,-8 0 0,13 0 0,-31 0 0,34 0 0,-38-4 0,34 3 0,-51-5 0,47 1 0,-57-2 0,63 3 0,-57-6 0,57 8 0,-39-8 0,42 9 0,-19-6 0,22 7 0,-12-4 0,8 1 0,-5 2 0,3-6 0,-4 3 0,7 0 0,-19-3 0,19 6 0,-39-9 0,37 9 0,-44-9 0,45 9 0,-42-6 0,42 6 0,-38-5 0,38 5 0,-25-6 0,28 6 0,-24-6 0,22 7 0,-26-4 0,28 4 0,-35-3 0,32 2 0,-32-2 0,35 3 0,-15 0 0,13 0 0,-3 0 0,-6 0 0,7 0 0,-3 0 0,-8 0 0,14 0 0,-14 0 0,1 0 0,-8 0 0,3 0 0,-16 3 0,34-2 0,-24 2 0,22-3 0,-5 0 0,0 0 0,5 0 0,-5 0 0,3 0 0,0 0 0,0 0 0,0 0 0,0 0 0,-1 4 0,1-4 0,0 4 0,0-1 0,-3-2 0,5 2 0,-4 1 0,2 0 0,2 0 0,-1-1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0T21:03:52.40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2391 0 16383,'-37'4'0,"6"0"0,23-4 0,-2 0 0,-9 3 0,6-2 0,-8 2 0,-1-3 0,8 0 0,-24 0 0,26 0 0,-29 0 0,30 0 0,-30-3 0,29 2 0,-29-2 0,29 3 0,-36 0 0,35 0 0,-45 0 0,44 0 0,-47-4 0,46 4 0,-39-4 0,41 4 0,-38 0 0,38 0 0,-38 0 0,38 0 0,-41 0 0,40 0 0,-44 0 0,41 0 0,-38 0 0,38 0 0,-34 0 0,38 0 0,-31 0 0,32 0 0,-32 0 0,31 4 0,-48 0 0,45 0 0,-52 3 0,51-6 0,-42 5 0,42-5 0,-34 6 0,39-6 0,-30 2 0,32-3 0,-28 3 0,26-2 0,-26 2 0,28-3 0,-11 0 0,6 0 0,3 4 0,-7-3 0,-2 2 0,7-3 0,-10 0 0,15 0 0,-16 0 0,15 0 0,-21 0 0,20 0 0,-26 0 0,25 0 0,-19 0 0,22 0 0,-5 0 0,-4-3 0,5 2 0,-6-3 0,-5 4 0,13 0 0,-27 0 0,27 0 0,-24 0 0,25 0 0,-7 0 0,-1 0 0,8 0 0,-11 0 0,6 0 0,2 0 0,-18 4 0,20-3 0,-14 2 0,11-3 0,5 0 0,-12 0 0,8 0 0,-5 0 0,3 0 0,0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0T21:03:53.92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2572 114 16383,'-37'-8'0,"6"1"0,23 7 0,-3 0 0,-7 0 0,4 0 0,-7 0 0,-7-3 0,9 2 0,-57-9 0,50 8 0,-73-5 0,74 7 0,-63 0 0,67 0 0,-60 4 0,61-4 0,-62 4 0,45-1 0,-35-2 0,38 2 0,-31-3 0,43 0 0,-57 0 0,59 0 0,-65-3 0,67 2 0,-76-6 0,71 7 0,-69-7 0,69 6 0,-73-6 0,69 7 0,-68-7 0,71 6 0,-61-6 0,64 6 0,-67-2 0,70 3 0,-56 0 0,59 0 0,-36 0 0,40 0 0,-24 0 0,25-3 0,-14 2 0,11-2 0,-12-1 0,12 3 0,-18-2 0,20 3 0,-23 0 0,23 0 0,-24 0 0,24 0 0,-9 0 0,-5-3 0,-3 2 0,-1-2 0,-5-1 0,24 3 0,-18-2 0,18 3 0,-21-3 0,20 2 0,-23-3 0,23 4 0,-23-3 0,23 2 0,-10-2 0,13 3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0T21:03:55.62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2429 249 16383,'-37'-8'0,"6"1"0,23 7 0,-6 0 0,-2-4 0,0 4 0,-8-4 0,14 4 0,-31 0 0,27 0 0,-40 0 0,40 0 0,-43 0 0,42 0 0,-53-3 0,49 2 0,-53-6 0,50 7 0,-46-7 0,49 6 0,-55-6 0,57 3 0,-64-3 0,61 2 0,-69-5 0,64 9 0,-26-6 0,-1 0 0,26 6 0,-67-6 0,74 7 0,-35-3 0,43 2 0,-20-3 0,21 4 0,-21-3 0,20 2 0,-10-2 0,-10-1 0,17 4 0,-43-10 0,42 8 0,-36-8 0,40 9 0,-30-6 0,29 6 0,-29-5 0,29 5 0,-32-6 0,31 6 0,-41-9 0,39 9 0,-42-9 0,43 9 0,-40-9 0,40 8 0,-30-5 0,13 7 0,5 0 0,-22-3 0,36 2 0,-39-2 0,37 3 0,-34 0 0,37 0 0,-20-4 0,21 4 0,-4-4 0,-3 1 0,7 2 0,-11-2 0,5-1 0,4 4 0,-19-7 0,19 6 0,-22-2 0,24 3 0,-14-4 0,8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0T21:03:56.66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0 16383,'37'17'0,"-6"0"0,-17-16 0,-5 5 0,12-5 0,-5 3 0,0-1 0,5-2 0,-12 2 0,12-3 0,-8 4 0,5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0T21:03:58.45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2602 137 16383,'-41'0'0,"6"0"0,28 0 0,-4 0 0,-8 0 0,6-4 0,-8 3 0,9-2 0,-6 3 0,2 0 0,-9-3 0,11 2 0,-23-3 0,24 4 0,-45-3 0,43 2 0,-56-2 0,52 3 0,-67-3 0,65-2 0,-67 1 0,67 1 0,-61-1 0,62 4 0,-64-7 0,66 6 0,-57-2 0,61 3 0,-44 0 0,45 0 0,-41-7 0,40 5 0,-40-8 0,40 9 0,-50-9 0,44 9 0,-42-13 0,43 13 0,-23-9 0,28 9 0,-27-6 0,28 6 0,-44-5 0,38 5 0,-49-6 0,46 6 0,-54-2 0,56 3 0,-51 0 0,57 0 0,-41 0 0,43 0 0,-36 0 0,35 0 0,-41 0 0,40 0 0,-54 3 0,52-2 0,-49 2 0,52-3 0,-38 0 0,38 0 0,-14 0 0,16 0 0,-1 0 0,-6 0 0,2 4 0,1-3 0,-3 2 0,-1-3 0,2 0 0,-17 0 0,22 0 0,-19-3 0,22 2 0,-9-3 0,3 4 0,-1 0 0,-2 0 0,3 0 0,0 0 0,0 0 0,-1 0 0,1 0 0,0 0 0</inkml:trace>
</inkml:ink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67D3FA-20E2-4DB9-971A-059D559DC764}" type="datetimeFigureOut">
              <a:rPr lang="en-US" smtClean="0"/>
              <a:t>4/20/22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C9FBC8-AE35-4FA2-ABAC-873F6879E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663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C9FBC8-AE35-4FA2-ABAC-873F6879EC6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852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Century Gothic" panose="020B0502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9E4E5-96BB-444E-AA2C-7FA091AA114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3426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9E4E5-96BB-444E-AA2C-7FA091AA114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124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9E4E5-96BB-444E-AA2C-7FA091AA114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8728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9E4E5-96BB-444E-AA2C-7FA091AA114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837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9E4E5-96BB-444E-AA2C-7FA091AA114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68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9E4E5-96BB-444E-AA2C-7FA091AA114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5226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9E4E5-96BB-444E-AA2C-7FA091AA114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633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9E4E5-96BB-444E-AA2C-7FA091AA114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24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DCE7B-E850-4CA9-8170-15A0165D41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122D0F-885C-43E9-AFE2-47A9AEFC99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A8A854-C838-4485-835B-EED22F11E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E63A4-C832-4ED8-8111-71C42D8DB5A1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F0267B-5BFC-4F33-851A-A9F9AAD88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5E4EB-8FF4-46C8-B22A-3090310ED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EFE4-B26E-4437-98FF-2DE6143F0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819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8252F-B912-4C0E-8F24-0176958CC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E3B69B-E61A-4A58-9319-9DB3474366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E2ADE-D69A-4F81-8BB2-25619CCB5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E63A4-C832-4ED8-8111-71C42D8DB5A1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F9154A-FA13-40E4-9247-E797575C6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4A751E-2653-44FC-90F6-6BD6518AB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EFE4-B26E-4437-98FF-2DE6143F0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46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35F6EF-FEFA-4933-80F8-FFB88D0D9D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18B8F7-AB75-4400-BF42-3BE39FCABA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18A1C-24D3-437A-AB0D-245E6D6E8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E63A4-C832-4ED8-8111-71C42D8DB5A1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5806DF-FF99-4804-981D-12E32E674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128D09-4FDD-4893-844E-FB6FA8176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EFE4-B26E-4437-98FF-2DE6143F0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952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57FFC-000C-4E7E-8CB0-464E52790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58C3A-7DD7-449D-8C57-FCFF43776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163341-529E-4A6A-90E6-7A886C3A2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E63A4-C832-4ED8-8111-71C42D8DB5A1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6C3D3-65CC-4302-8038-F4274059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EC6F3-9250-4714-9498-0ADB3C618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EFE4-B26E-4437-98FF-2DE6143F0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941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9BB3C-6BD1-4EE2-AA3B-6593B1EBB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004CE6-414F-4EF0-A2CC-F75E371569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38868F-02E7-4B74-A15B-D3D581D37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E63A4-C832-4ED8-8111-71C42D8DB5A1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5DCFF-CE73-48A5-A1BA-EEC7F2380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E9651-7385-4B25-BFCE-6C20EDA8B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EFE4-B26E-4437-98FF-2DE6143F0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684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BE0EF-3F45-4F1A-A620-A0E5E66E9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7DFC3-AC0E-46D7-8891-0E14FD1FF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B26F15-FCEE-425D-88D3-22384BB259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0D68E2-C214-42B2-94F0-997AA134F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E63A4-C832-4ED8-8111-71C42D8DB5A1}" type="datetimeFigureOut">
              <a:rPr lang="en-US" smtClean="0"/>
              <a:t>4/20/22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4B9CEB-B993-4FFD-9750-26BB83605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803B81-8932-4AFE-9695-8FCEE86CF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EFE4-B26E-4437-98FF-2DE6143F0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743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45248-527B-4EC1-A796-4A56026F1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91D9BF-C6EF-4E01-B06D-D2449341F5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209A16-C462-4F6E-9C38-2D8D8F6874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3F30-B7A2-4DFB-97A8-642E0F6B3A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E09EDD-729C-4F60-B662-F4ACEE8C33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647643-2074-470A-A815-0D9736DC3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E63A4-C832-4ED8-8111-71C42D8DB5A1}" type="datetimeFigureOut">
              <a:rPr lang="en-US" smtClean="0"/>
              <a:t>4/20/22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BCDDCE-DFB7-4126-82B0-512C2E7D3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08B0EA-8A58-4263-B369-6B044B380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EFE4-B26E-4437-98FF-2DE6143F0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017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92DEB-DFA8-4704-9886-56D16D034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DF75A2-EA05-45AA-A5CA-6FED20AC3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E63A4-C832-4ED8-8111-71C42D8DB5A1}" type="datetimeFigureOut">
              <a:rPr lang="en-US" smtClean="0"/>
              <a:t>4/20/22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6DB227-F5FE-40FE-B9B2-8AA29E061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43D290-16A8-42FE-821F-A6BC9A9EA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EFE4-B26E-4437-98FF-2DE6143F0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326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F759A9-57A1-4DA9-811D-9088C3A9F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E63A4-C832-4ED8-8111-71C42D8DB5A1}" type="datetimeFigureOut">
              <a:rPr lang="en-US" smtClean="0"/>
              <a:t>4/20/22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5BFC0E-0339-4FC5-997C-729F6FC42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94EF4A-B92E-4E49-9D25-FD06C4C36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EFE4-B26E-4437-98FF-2DE6143F0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845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76D44-FC64-489E-9808-D4252E3B4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D8CD98-A09F-4196-83C5-B9BB952B8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672533-2C45-4ED6-8AB4-8F535BE1CA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26D68-453C-44BD-A4CC-38DCBBB23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E63A4-C832-4ED8-8111-71C42D8DB5A1}" type="datetimeFigureOut">
              <a:rPr lang="en-US" smtClean="0"/>
              <a:t>4/20/22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696008-F25C-49CA-BC55-71D7F6496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830D74-CFC2-43D6-A972-6F710F25E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EFE4-B26E-4437-98FF-2DE6143F0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18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5D8A2-768B-4782-A63E-139285F0E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72DE0D-EDB0-4FE6-8D9C-5AD2602D43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7C6330-1DA0-48B5-B043-3B8244C0CF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FE6830-ECE4-49DE-AE32-B45CB2EDB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E63A4-C832-4ED8-8111-71C42D8DB5A1}" type="datetimeFigureOut">
              <a:rPr lang="en-US" smtClean="0"/>
              <a:t>4/20/22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CF76EF-E041-4007-95AA-2F1BB939F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B4FA9E-C989-4805-B3D3-4EA84A381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EFE4-B26E-4437-98FF-2DE6143F0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523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B2C624-3599-4429-BA9E-6FAAA53F6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9C5B5-09B7-4489-8D09-BB9A4D39F2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5AC6F8-F89B-438D-9D10-813F4A2968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FE63A4-C832-4ED8-8111-71C42D8DB5A1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8F2B26-3355-488A-B26F-F323C45958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025669-C1D6-497C-8E95-6AED8007AB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3EFE4-B26E-4437-98FF-2DE6143F0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597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3.png"/><Relationship Id="rId18" Type="http://schemas.openxmlformats.org/officeDocument/2006/relationships/customXml" Target="../ink/ink8.xml"/><Relationship Id="rId26" Type="http://schemas.openxmlformats.org/officeDocument/2006/relationships/customXml" Target="../ink/ink12.xml"/><Relationship Id="rId39" Type="http://schemas.openxmlformats.org/officeDocument/2006/relationships/image" Target="../media/image26.png"/><Relationship Id="rId21" Type="http://schemas.openxmlformats.org/officeDocument/2006/relationships/image" Target="../media/image17.png"/><Relationship Id="rId34" Type="http://schemas.openxmlformats.org/officeDocument/2006/relationships/customXml" Target="../ink/ink16.xml"/><Relationship Id="rId42" Type="http://schemas.openxmlformats.org/officeDocument/2006/relationships/customXml" Target="../ink/ink20.xml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6" Type="http://schemas.openxmlformats.org/officeDocument/2006/relationships/customXml" Target="../ink/ink7.xml"/><Relationship Id="rId29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12.png"/><Relationship Id="rId24" Type="http://schemas.openxmlformats.org/officeDocument/2006/relationships/customXml" Target="../ink/ink11.xml"/><Relationship Id="rId32" Type="http://schemas.openxmlformats.org/officeDocument/2006/relationships/customXml" Target="../ink/ink15.xml"/><Relationship Id="rId37" Type="http://schemas.openxmlformats.org/officeDocument/2006/relationships/image" Target="../media/image25.png"/><Relationship Id="rId40" Type="http://schemas.openxmlformats.org/officeDocument/2006/relationships/customXml" Target="../ink/ink19.xml"/><Relationship Id="rId45" Type="http://schemas.openxmlformats.org/officeDocument/2006/relationships/image" Target="../media/image29.png"/><Relationship Id="rId5" Type="http://schemas.openxmlformats.org/officeDocument/2006/relationships/image" Target="../media/image9.png"/><Relationship Id="rId15" Type="http://schemas.openxmlformats.org/officeDocument/2006/relationships/image" Target="../media/image14.png"/><Relationship Id="rId23" Type="http://schemas.openxmlformats.org/officeDocument/2006/relationships/image" Target="../media/image18.png"/><Relationship Id="rId28" Type="http://schemas.openxmlformats.org/officeDocument/2006/relationships/customXml" Target="../ink/ink13.xml"/><Relationship Id="rId36" Type="http://schemas.openxmlformats.org/officeDocument/2006/relationships/customXml" Target="../ink/ink17.xml"/><Relationship Id="rId10" Type="http://schemas.openxmlformats.org/officeDocument/2006/relationships/customXml" Target="../ink/ink4.xml"/><Relationship Id="rId19" Type="http://schemas.openxmlformats.org/officeDocument/2006/relationships/image" Target="../media/image16.png"/><Relationship Id="rId31" Type="http://schemas.openxmlformats.org/officeDocument/2006/relationships/image" Target="../media/image22.png"/><Relationship Id="rId44" Type="http://schemas.openxmlformats.org/officeDocument/2006/relationships/customXml" Target="../ink/ink21.xml"/><Relationship Id="rId4" Type="http://schemas.openxmlformats.org/officeDocument/2006/relationships/customXml" Target="../ink/ink1.xml"/><Relationship Id="rId9" Type="http://schemas.openxmlformats.org/officeDocument/2006/relationships/image" Target="../media/image11.png"/><Relationship Id="rId14" Type="http://schemas.openxmlformats.org/officeDocument/2006/relationships/customXml" Target="../ink/ink6.xml"/><Relationship Id="rId22" Type="http://schemas.openxmlformats.org/officeDocument/2006/relationships/customXml" Target="../ink/ink10.xml"/><Relationship Id="rId27" Type="http://schemas.openxmlformats.org/officeDocument/2006/relationships/image" Target="../media/image20.png"/><Relationship Id="rId30" Type="http://schemas.openxmlformats.org/officeDocument/2006/relationships/customXml" Target="../ink/ink14.xml"/><Relationship Id="rId35" Type="http://schemas.openxmlformats.org/officeDocument/2006/relationships/image" Target="../media/image24.png"/><Relationship Id="rId43" Type="http://schemas.openxmlformats.org/officeDocument/2006/relationships/image" Target="../media/image28.png"/><Relationship Id="rId8" Type="http://schemas.openxmlformats.org/officeDocument/2006/relationships/customXml" Target="../ink/ink3.xml"/><Relationship Id="rId3" Type="http://schemas.openxmlformats.org/officeDocument/2006/relationships/image" Target="../media/image8.png"/><Relationship Id="rId12" Type="http://schemas.openxmlformats.org/officeDocument/2006/relationships/customXml" Target="../ink/ink5.xml"/><Relationship Id="rId17" Type="http://schemas.openxmlformats.org/officeDocument/2006/relationships/image" Target="../media/image15.png"/><Relationship Id="rId25" Type="http://schemas.openxmlformats.org/officeDocument/2006/relationships/image" Target="../media/image19.png"/><Relationship Id="rId33" Type="http://schemas.openxmlformats.org/officeDocument/2006/relationships/image" Target="../media/image23.png"/><Relationship Id="rId38" Type="http://schemas.openxmlformats.org/officeDocument/2006/relationships/customXml" Target="../ink/ink18.xml"/><Relationship Id="rId20" Type="http://schemas.openxmlformats.org/officeDocument/2006/relationships/customXml" Target="../ink/ink9.xml"/><Relationship Id="rId41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30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3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37940BB-FBC4-492E-BD92-3B7B914D0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441E19-377B-41DF-BDBB-936816506D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53988" y="320041"/>
            <a:ext cx="6707084" cy="3892668"/>
          </a:xfrm>
        </p:spPr>
        <p:txBody>
          <a:bodyPr>
            <a:normAutofit/>
          </a:bodyPr>
          <a:lstStyle/>
          <a:p>
            <a:pPr algn="l"/>
            <a:r>
              <a:rPr lang="en-US" sz="5600" dirty="0">
                <a:latin typeface="Century Gothic" panose="020B0502020202020204" pitchFamily="34" charset="0"/>
              </a:rPr>
              <a:t>How We Manage Large-Scale Data Collection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A35475-9B12-4C2A-B848-0080E0BD25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53699" y="4631161"/>
            <a:ext cx="6707366" cy="1569486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Century Gothic" panose="020B0502020202020204" pitchFamily="34" charset="0"/>
              </a:rPr>
              <a:t>Darryl Chamberlain, Ph.D.</a:t>
            </a:r>
          </a:p>
          <a:p>
            <a:pPr algn="l"/>
            <a:r>
              <a:rPr lang="en-US" dirty="0">
                <a:latin typeface="Century Gothic" panose="020B0502020202020204" pitchFamily="34" charset="0"/>
              </a:rPr>
              <a:t>Emily </a:t>
            </a:r>
            <a:r>
              <a:rPr lang="en-US" dirty="0" err="1">
                <a:latin typeface="Century Gothic" panose="020B0502020202020204" pitchFamily="34" charset="0"/>
              </a:rPr>
              <a:t>Faulconer</a:t>
            </a:r>
            <a:r>
              <a:rPr lang="en-US" dirty="0">
                <a:latin typeface="Century Gothic" panose="020B0502020202020204" pitchFamily="34" charset="0"/>
              </a:rPr>
              <a:t>, Ph.D.</a:t>
            </a:r>
          </a:p>
          <a:p>
            <a:pPr algn="l"/>
            <a:r>
              <a:rPr lang="en-US" i="1" dirty="0">
                <a:latin typeface="Century Gothic" panose="020B0502020202020204" pitchFamily="34" charset="0"/>
              </a:rPr>
              <a:t>Embry-Riddle Aeronautical University</a:t>
            </a:r>
          </a:p>
        </p:txBody>
      </p:sp>
      <p:pic>
        <p:nvPicPr>
          <p:cNvPr id="5" name="Picture 4" descr="Embry-Riddle Eagle logo">
            <a:extLst>
              <a:ext uri="{FF2B5EF4-FFF2-40B4-BE49-F238E27FC236}">
                <a16:creationId xmlns:a16="http://schemas.microsoft.com/office/drawing/2014/main" id="{DE72CBC6-B657-4DA8-9F61-22C7D963C2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270" y="1376020"/>
            <a:ext cx="3503401" cy="3892668"/>
          </a:xfrm>
          <a:prstGeom prst="rect">
            <a:avLst/>
          </a:prstGeom>
        </p:spPr>
      </p:pic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53987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201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75B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137" y="188663"/>
            <a:ext cx="11598442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entury Gothic" panose="020B0502020202020204" pitchFamily="34" charset="0"/>
              </a:rPr>
              <a:t>As a mixed-method study, we are collecting a variety of data across 18 terms.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3137" y="2003848"/>
            <a:ext cx="7266352" cy="4694069"/>
          </a:xfrm>
          <a:noFill/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100" b="1" dirty="0">
                <a:latin typeface="Century Gothic"/>
              </a:rPr>
              <a:t>All data is collected in each term of MATH 111 and PHYS 102 between August 2021 and September 2023.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100" dirty="0">
                <a:latin typeface="Century Gothic"/>
              </a:rPr>
              <a:t>Withdrawals in MATH 111 and PHYS 102 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100" dirty="0">
                <a:latin typeface="Century Gothic"/>
              </a:rPr>
              <a:t>Responses to voluntary, 8 Likert scale question survey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100" dirty="0">
                <a:latin typeface="Century Gothic"/>
              </a:rPr>
              <a:t>Student performance data (discussion grades and final grade)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100" dirty="0">
                <a:latin typeface="Century Gothic"/>
              </a:rPr>
              <a:t>Transcripts of discussion responses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100" dirty="0">
                <a:latin typeface="Century Gothic"/>
              </a:rPr>
              <a:t>Focus-group interviews</a:t>
            </a:r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100" dirty="0">
                <a:solidFill>
                  <a:srgbClr val="FF0000"/>
                </a:solidFill>
                <a:latin typeface="Century Gothic"/>
              </a:rPr>
              <a:t>For context, PHYS 102 AUG ‘21 had 182 students and 39,682 sentences in discussion responses.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0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-8021" y="1661279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-8021" y="6874379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icture 4" descr="Black Ballpoint on Top of White Printer Paper">
            <a:extLst>
              <a:ext uri="{FF2B5EF4-FFF2-40B4-BE49-F238E27FC236}">
                <a16:creationId xmlns:a16="http://schemas.microsoft.com/office/drawing/2014/main" id="{EE4126F6-A395-42A9-91F0-70C4EC9EAB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9489" y="2589200"/>
            <a:ext cx="4332090" cy="2599254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0850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75B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137" y="188663"/>
            <a:ext cx="11598442" cy="1325563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latin typeface="Century Gothic" panose="020B0502020202020204" pitchFamily="34" charset="0"/>
              </a:rPr>
              <a:t>Data cleaning involves standardizing data for analysis and removing incomplete, irrelevant, or erroneous data.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0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-8021" y="1661279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-8021" y="6874379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1442" name="Picture 2">
            <a:extLst>
              <a:ext uri="{FF2B5EF4-FFF2-40B4-BE49-F238E27FC236}">
                <a16:creationId xmlns:a16="http://schemas.microsoft.com/office/drawing/2014/main" id="{006ED23A-8BBF-8220-6725-712D8828E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7786" y="2361422"/>
            <a:ext cx="5276193" cy="3513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E60AC97-9FC4-311C-E363-4B224AEF2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8021" y="2819810"/>
            <a:ext cx="6915806" cy="2597168"/>
          </a:xfrm>
          <a:noFill/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100" b="1" dirty="0">
                <a:latin typeface="Century Gothic"/>
              </a:rPr>
              <a:t>For our data, this primarily included: 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100" dirty="0">
                <a:latin typeface="Century Gothic"/>
              </a:rPr>
              <a:t>Standardizing withdrawal/drop reports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100" dirty="0">
                <a:latin typeface="Century Gothic"/>
              </a:rPr>
              <a:t>Downloading discussion transcripts and parsing them by sentence for analysis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100" dirty="0">
                <a:latin typeface="Century Gothic"/>
              </a:rPr>
              <a:t>Organizing all data for cross-semester analysis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endParaRPr lang="en-US" sz="2100" dirty="0"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644606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75B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137" y="188663"/>
            <a:ext cx="11309684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entury Gothic" panose="020B0502020202020204" pitchFamily="34" charset="0"/>
              </a:rPr>
              <a:t>Initially, we manually collected and cleaned discussion transcripts.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0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-8021" y="1661279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-8021" y="6874379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5D3B9C6-DD9B-4160-74B7-B35DED248D4C}"/>
              </a:ext>
            </a:extLst>
          </p:cNvPr>
          <p:cNvSpPr txBox="1"/>
          <p:nvPr/>
        </p:nvSpPr>
        <p:spPr>
          <a:xfrm>
            <a:off x="357351" y="1813095"/>
            <a:ext cx="2606566" cy="1328023"/>
          </a:xfrm>
          <a:prstGeom prst="flowChartAlternateProcess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Create Word Document and list each instructor/student in the course.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CE1A04C-B803-66BF-7509-49B79B23FE14}"/>
              </a:ext>
            </a:extLst>
          </p:cNvPr>
          <p:cNvSpPr txBox="1"/>
          <p:nvPr/>
        </p:nvSpPr>
        <p:spPr>
          <a:xfrm>
            <a:off x="2963917" y="3225486"/>
            <a:ext cx="2685394" cy="1328023"/>
          </a:xfrm>
          <a:prstGeom prst="flowChartAlternateProcess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Manually copy each response the instructor/student makes and organize in Word.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9A6FDEF-1D58-740D-282E-C56D77D17B01}"/>
              </a:ext>
            </a:extLst>
          </p:cNvPr>
          <p:cNvSpPr txBox="1"/>
          <p:nvPr/>
        </p:nvSpPr>
        <p:spPr>
          <a:xfrm>
            <a:off x="357351" y="4747415"/>
            <a:ext cx="2606566" cy="408623"/>
          </a:xfrm>
          <a:prstGeom prst="flowChartAlternateProcess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Replace names with IDs.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8881FB4-18B7-3F4F-8891-A34370DA96FD}"/>
              </a:ext>
            </a:extLst>
          </p:cNvPr>
          <p:cNvSpPr txBox="1"/>
          <p:nvPr/>
        </p:nvSpPr>
        <p:spPr>
          <a:xfrm>
            <a:off x="3042745" y="5271493"/>
            <a:ext cx="2606566" cy="1021556"/>
          </a:xfrm>
          <a:prstGeom prst="flowChartAlternateProcess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Copy/paste each sentence into an Excel sheet.</a:t>
            </a:r>
          </a:p>
        </p:txBody>
      </p:sp>
      <p:pic>
        <p:nvPicPr>
          <p:cNvPr id="62466" name="Picture 2" descr="Making Threat Intelligence Less Like Manual Labor">
            <a:extLst>
              <a:ext uri="{FF2B5EF4-FFF2-40B4-BE49-F238E27FC236}">
                <a16:creationId xmlns:a16="http://schemas.microsoft.com/office/drawing/2014/main" id="{A259DF73-C7CE-A306-0C76-F8C8BEDBA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2580" y="2095556"/>
            <a:ext cx="6099661" cy="4068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Bent-Up Arrow 23">
            <a:extLst>
              <a:ext uri="{FF2B5EF4-FFF2-40B4-BE49-F238E27FC236}">
                <a16:creationId xmlns:a16="http://schemas.microsoft.com/office/drawing/2014/main" id="{F01772B1-8623-E17A-2105-1AC93F2B947E}"/>
              </a:ext>
            </a:extLst>
          </p:cNvPr>
          <p:cNvSpPr/>
          <p:nvPr/>
        </p:nvSpPr>
        <p:spPr>
          <a:xfrm rot="10800000" flipH="1">
            <a:off x="2963917" y="2407493"/>
            <a:ext cx="1587062" cy="816814"/>
          </a:xfrm>
          <a:prstGeom prst="bentUpArrow">
            <a:avLst>
              <a:gd name="adj1" fmla="val 25000"/>
              <a:gd name="adj2" fmla="val 24044"/>
              <a:gd name="adj3" fmla="val 230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Bent-Up Arrow 29">
            <a:extLst>
              <a:ext uri="{FF2B5EF4-FFF2-40B4-BE49-F238E27FC236}">
                <a16:creationId xmlns:a16="http://schemas.microsoft.com/office/drawing/2014/main" id="{23EFD097-2ECA-81C6-8909-ECE5E9429926}"/>
              </a:ext>
            </a:extLst>
          </p:cNvPr>
          <p:cNvSpPr/>
          <p:nvPr/>
        </p:nvSpPr>
        <p:spPr>
          <a:xfrm rot="10800000">
            <a:off x="1376855" y="3928235"/>
            <a:ext cx="1587062" cy="816814"/>
          </a:xfrm>
          <a:prstGeom prst="bentUpArrow">
            <a:avLst>
              <a:gd name="adj1" fmla="val 25000"/>
              <a:gd name="adj2" fmla="val 24044"/>
              <a:gd name="adj3" fmla="val 230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Bent-Up Arrow 30">
            <a:extLst>
              <a:ext uri="{FF2B5EF4-FFF2-40B4-BE49-F238E27FC236}">
                <a16:creationId xmlns:a16="http://schemas.microsoft.com/office/drawing/2014/main" id="{8939DF30-0EBD-08A9-026C-713B542D100F}"/>
              </a:ext>
            </a:extLst>
          </p:cNvPr>
          <p:cNvSpPr/>
          <p:nvPr/>
        </p:nvSpPr>
        <p:spPr>
          <a:xfrm rot="10800000" flipH="1">
            <a:off x="2963917" y="4838035"/>
            <a:ext cx="1555531" cy="432413"/>
          </a:xfrm>
          <a:prstGeom prst="bentUpArrow">
            <a:avLst>
              <a:gd name="adj1" fmla="val 25000"/>
              <a:gd name="adj2" fmla="val 20827"/>
              <a:gd name="adj3" fmla="val 230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2" descr="Science Wizards Work Magic at CIA | SIGNAL Magazine">
            <a:extLst>
              <a:ext uri="{FF2B5EF4-FFF2-40B4-BE49-F238E27FC236}">
                <a16:creationId xmlns:a16="http://schemas.microsoft.com/office/drawing/2014/main" id="{0BDC0C4C-9CCD-895C-AB7F-7AECDF5917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68" t="7349" r="8842" b="8448"/>
          <a:stretch/>
        </p:blipFill>
        <p:spPr bwMode="auto">
          <a:xfrm>
            <a:off x="961696" y="2773813"/>
            <a:ext cx="4162097" cy="2155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5805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75B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137" y="188663"/>
            <a:ext cx="11309684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entury Gothic" panose="020B0502020202020204" pitchFamily="34" charset="0"/>
              </a:rPr>
              <a:t>Now, we let technology do the heavy lifting.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0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-8021" y="1661279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-8021" y="6874379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5D3B9C6-DD9B-4160-74B7-B35DED248D4C}"/>
              </a:ext>
            </a:extLst>
          </p:cNvPr>
          <p:cNvSpPr txBox="1"/>
          <p:nvPr/>
        </p:nvSpPr>
        <p:spPr>
          <a:xfrm>
            <a:off x="357351" y="2158815"/>
            <a:ext cx="2606566" cy="715089"/>
          </a:xfrm>
          <a:prstGeom prst="flowChartAlternateProcess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Save the webpage as a PDF file.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CE1A04C-B803-66BF-7509-49B79B23FE14}"/>
              </a:ext>
            </a:extLst>
          </p:cNvPr>
          <p:cNvSpPr txBox="1"/>
          <p:nvPr/>
        </p:nvSpPr>
        <p:spPr>
          <a:xfrm>
            <a:off x="2963917" y="3225486"/>
            <a:ext cx="2685394" cy="1021556"/>
          </a:xfrm>
          <a:prstGeom prst="flowChartAlternateProcess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Use an Adobe plugin to convert from a PDF to a Word file.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9A6FDEF-1D58-740D-282E-C56D77D17B01}"/>
              </a:ext>
            </a:extLst>
          </p:cNvPr>
          <p:cNvSpPr txBox="1"/>
          <p:nvPr/>
        </p:nvSpPr>
        <p:spPr>
          <a:xfrm>
            <a:off x="357351" y="4747415"/>
            <a:ext cx="2606566" cy="715089"/>
          </a:xfrm>
          <a:prstGeom prst="flowChartAlternateProcess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Run Python scripts on Word file.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8881FB4-18B7-3F4F-8891-A34370DA96FD}"/>
              </a:ext>
            </a:extLst>
          </p:cNvPr>
          <p:cNvSpPr txBox="1"/>
          <p:nvPr/>
        </p:nvSpPr>
        <p:spPr>
          <a:xfrm>
            <a:off x="3042745" y="5654692"/>
            <a:ext cx="2606566" cy="715089"/>
          </a:xfrm>
          <a:prstGeom prst="flowChartAlternateProcess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Add results to master Excel file</a:t>
            </a:r>
          </a:p>
        </p:txBody>
      </p:sp>
      <p:sp>
        <p:nvSpPr>
          <p:cNvPr id="24" name="Bent-Up Arrow 23">
            <a:extLst>
              <a:ext uri="{FF2B5EF4-FFF2-40B4-BE49-F238E27FC236}">
                <a16:creationId xmlns:a16="http://schemas.microsoft.com/office/drawing/2014/main" id="{F01772B1-8623-E17A-2105-1AC93F2B947E}"/>
              </a:ext>
            </a:extLst>
          </p:cNvPr>
          <p:cNvSpPr/>
          <p:nvPr/>
        </p:nvSpPr>
        <p:spPr>
          <a:xfrm rot="10800000" flipH="1">
            <a:off x="2963917" y="2407493"/>
            <a:ext cx="1587062" cy="816814"/>
          </a:xfrm>
          <a:prstGeom prst="bentUpArrow">
            <a:avLst>
              <a:gd name="adj1" fmla="val 25000"/>
              <a:gd name="adj2" fmla="val 24044"/>
              <a:gd name="adj3" fmla="val 230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Bent-Up Arrow 29">
            <a:extLst>
              <a:ext uri="{FF2B5EF4-FFF2-40B4-BE49-F238E27FC236}">
                <a16:creationId xmlns:a16="http://schemas.microsoft.com/office/drawing/2014/main" id="{23EFD097-2ECA-81C6-8909-ECE5E9429926}"/>
              </a:ext>
            </a:extLst>
          </p:cNvPr>
          <p:cNvSpPr/>
          <p:nvPr/>
        </p:nvSpPr>
        <p:spPr>
          <a:xfrm rot="10800000">
            <a:off x="1376855" y="3928235"/>
            <a:ext cx="1587062" cy="816814"/>
          </a:xfrm>
          <a:prstGeom prst="bentUpArrow">
            <a:avLst>
              <a:gd name="adj1" fmla="val 25000"/>
              <a:gd name="adj2" fmla="val 24044"/>
              <a:gd name="adj3" fmla="val 230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Bent-Up Arrow 30">
            <a:extLst>
              <a:ext uri="{FF2B5EF4-FFF2-40B4-BE49-F238E27FC236}">
                <a16:creationId xmlns:a16="http://schemas.microsoft.com/office/drawing/2014/main" id="{8939DF30-0EBD-08A9-026C-713B542D100F}"/>
              </a:ext>
            </a:extLst>
          </p:cNvPr>
          <p:cNvSpPr/>
          <p:nvPr/>
        </p:nvSpPr>
        <p:spPr>
          <a:xfrm rot="10800000" flipH="1">
            <a:off x="2963918" y="4927239"/>
            <a:ext cx="1587062" cy="715089"/>
          </a:xfrm>
          <a:prstGeom prst="bentUpArrow">
            <a:avLst>
              <a:gd name="adj1" fmla="val 25000"/>
              <a:gd name="adj2" fmla="val 20827"/>
              <a:gd name="adj3" fmla="val 230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516" name="Picture 4" descr="Top Digital Agencies Know: When it Comes to Website Design - Speed Matters  – Bluetext">
            <a:extLst>
              <a:ext uri="{FF2B5EF4-FFF2-40B4-BE49-F238E27FC236}">
                <a16:creationId xmlns:a16="http://schemas.microsoft.com/office/drawing/2014/main" id="{FB553C7F-8712-0017-CCB3-F346550A7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7979" y="2350263"/>
            <a:ext cx="5850479" cy="3652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5860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75B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137" y="188663"/>
            <a:ext cx="11309684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entury Gothic" panose="020B0502020202020204" pitchFamily="34" charset="0"/>
              </a:rPr>
              <a:t>A simple trick to improve your data organization is to put all data into columns.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0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-8021" y="1661279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-8021" y="6874379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A2E4B7D9-05BF-4DA8-BE15-0F0A95DD22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3441"/>
          <a:stretch/>
        </p:blipFill>
        <p:spPr>
          <a:xfrm>
            <a:off x="0" y="2196978"/>
            <a:ext cx="12181190" cy="15912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78A1EB-ACD9-623F-D9F4-A7F5088D55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688"/>
          <a:stretch/>
        </p:blipFill>
        <p:spPr>
          <a:xfrm>
            <a:off x="-8021" y="4600376"/>
            <a:ext cx="12200021" cy="2081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625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75B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137" y="188663"/>
            <a:ext cx="11309684" cy="1325563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latin typeface="Century Gothic" panose="020B0502020202020204" pitchFamily="34" charset="0"/>
              </a:rPr>
              <a:t>Common calculations such as AVERAGE, STDEV, and COUNTIF are far easier to complete when you can call an entire column.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0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-8021" y="1661279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-8021" y="6874379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28FA29F-6A7C-6686-7F4A-430E6FA543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2394"/>
          <a:stretch/>
        </p:blipFill>
        <p:spPr>
          <a:xfrm>
            <a:off x="-8021" y="1661279"/>
            <a:ext cx="12183979" cy="26998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90F8B04-9854-11EE-DAAB-3A1F62E41D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370" r="3718"/>
          <a:stretch/>
        </p:blipFill>
        <p:spPr>
          <a:xfrm>
            <a:off x="8021" y="4769472"/>
            <a:ext cx="12183979" cy="169469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A2A85B48-C450-823B-8F62-8524AC5818F0}"/>
                  </a:ext>
                </a:extLst>
              </p14:cNvPr>
              <p14:cNvContentPartPr/>
              <p14:nvPr/>
            </p14:nvContentPartPr>
            <p14:xfrm>
              <a:off x="939016" y="5070156"/>
              <a:ext cx="820080" cy="6012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A2A85B48-C450-823B-8F62-8524AC5818F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85376" y="4962156"/>
                <a:ext cx="927720" cy="27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DFC56E01-1417-2D0A-3391-3C14D88A38FA}"/>
                  </a:ext>
                </a:extLst>
              </p14:cNvPr>
              <p14:cNvContentPartPr/>
              <p14:nvPr/>
            </p14:nvContentPartPr>
            <p14:xfrm>
              <a:off x="1056016" y="5314596"/>
              <a:ext cx="950400" cy="3276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DFC56E01-1417-2D0A-3391-3C14D88A38F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02016" y="5206596"/>
                <a:ext cx="1058040" cy="24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4B8CBC2A-9BE4-5E32-BBE1-E25B176D8178}"/>
                  </a:ext>
                </a:extLst>
              </p14:cNvPr>
              <p14:cNvContentPartPr/>
              <p14:nvPr/>
            </p14:nvContentPartPr>
            <p14:xfrm>
              <a:off x="1295416" y="5578116"/>
              <a:ext cx="982440" cy="3024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4B8CBC2A-9BE4-5E32-BBE1-E25B176D8178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41416" y="5470116"/>
                <a:ext cx="109008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82C48CE7-57F1-7546-A9BE-058AA323F697}"/>
                  </a:ext>
                </a:extLst>
              </p14:cNvPr>
              <p14:cNvContentPartPr/>
              <p14:nvPr/>
            </p14:nvContentPartPr>
            <p14:xfrm>
              <a:off x="1293616" y="5766756"/>
              <a:ext cx="1069920" cy="8712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82C48CE7-57F1-7546-A9BE-058AA323F69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39976" y="5659116"/>
                <a:ext cx="1177560" cy="30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5D128691-1FDB-02CC-9BC1-E2B1DA4ECF98}"/>
                  </a:ext>
                </a:extLst>
              </p14:cNvPr>
              <p14:cNvContentPartPr/>
              <p14:nvPr/>
            </p14:nvContentPartPr>
            <p14:xfrm>
              <a:off x="2749456" y="5031276"/>
              <a:ext cx="860760" cy="1944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5D128691-1FDB-02CC-9BC1-E2B1DA4ECF98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695816" y="4923276"/>
                <a:ext cx="968400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A3EE9278-2138-F730-9A17-0F9306F7F6F6}"/>
                  </a:ext>
                </a:extLst>
              </p14:cNvPr>
              <p14:cNvContentPartPr/>
              <p14:nvPr/>
            </p14:nvContentPartPr>
            <p14:xfrm>
              <a:off x="2876176" y="5294796"/>
              <a:ext cx="925920" cy="4104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A3EE9278-2138-F730-9A17-0F9306F7F6F6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822176" y="5187156"/>
                <a:ext cx="1033560" cy="25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A126087B-3115-9069-EFD8-3B97C3521433}"/>
                  </a:ext>
                </a:extLst>
              </p14:cNvPr>
              <p14:cNvContentPartPr/>
              <p14:nvPr/>
            </p14:nvContentPartPr>
            <p14:xfrm>
              <a:off x="3298816" y="5540676"/>
              <a:ext cx="874440" cy="9000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A126087B-3115-9069-EFD8-3B97C3521433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245176" y="5432676"/>
                <a:ext cx="982080" cy="30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0E5AF002-1769-9C84-6B23-D492DEF77577}"/>
                  </a:ext>
                </a:extLst>
              </p14:cNvPr>
              <p14:cNvContentPartPr/>
              <p14:nvPr/>
            </p14:nvContentPartPr>
            <p14:xfrm>
              <a:off x="3195856" y="5562276"/>
              <a:ext cx="81720" cy="2196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0E5AF002-1769-9C84-6B23-D492DEF77577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141856" y="5454276"/>
                <a:ext cx="18936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A6F57540-CA2B-70AE-3723-6DA5D09CE86E}"/>
                  </a:ext>
                </a:extLst>
              </p14:cNvPr>
              <p14:cNvContentPartPr/>
              <p14:nvPr/>
            </p14:nvContentPartPr>
            <p14:xfrm>
              <a:off x="3324016" y="5770716"/>
              <a:ext cx="936720" cy="4932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A6F57540-CA2B-70AE-3723-6DA5D09CE86E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270016" y="5663076"/>
                <a:ext cx="1044360" cy="26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DDD9C130-B81F-4407-4E7F-0BB7288AA128}"/>
                  </a:ext>
                </a:extLst>
              </p14:cNvPr>
              <p14:cNvContentPartPr/>
              <p14:nvPr/>
            </p14:nvContentPartPr>
            <p14:xfrm>
              <a:off x="5372416" y="5048556"/>
              <a:ext cx="931320" cy="3564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DDD9C130-B81F-4407-4E7F-0BB7288AA128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318416" y="4940916"/>
                <a:ext cx="1038960" cy="25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15855A6A-47A3-216D-B1DA-27F5DF03EF3D}"/>
                  </a:ext>
                </a:extLst>
              </p14:cNvPr>
              <p14:cNvContentPartPr/>
              <p14:nvPr/>
            </p14:nvContentPartPr>
            <p14:xfrm>
              <a:off x="5601016" y="5291196"/>
              <a:ext cx="879840" cy="2196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15855A6A-47A3-216D-B1DA-27F5DF03EF3D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547016" y="5183556"/>
                <a:ext cx="98748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76868E24-DF29-5615-16A3-A1AA6A9E875B}"/>
                  </a:ext>
                </a:extLst>
              </p14:cNvPr>
              <p14:cNvContentPartPr/>
              <p14:nvPr/>
            </p14:nvContentPartPr>
            <p14:xfrm>
              <a:off x="5963536" y="5561916"/>
              <a:ext cx="968760" cy="4536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76868E24-DF29-5615-16A3-A1AA6A9E875B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909536" y="5453916"/>
                <a:ext cx="1076400" cy="26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5F1261FB-14F7-AD2B-6E66-B004C15FCE43}"/>
                  </a:ext>
                </a:extLst>
              </p14:cNvPr>
              <p14:cNvContentPartPr/>
              <p14:nvPr/>
            </p14:nvContentPartPr>
            <p14:xfrm>
              <a:off x="6035536" y="5821116"/>
              <a:ext cx="896760" cy="3852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5F1261FB-14F7-AD2B-6E66-B004C15FCE43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981896" y="5713476"/>
                <a:ext cx="1004400" cy="25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DE154637-43E3-C8D8-557E-61422F37FE4E}"/>
                  </a:ext>
                </a:extLst>
              </p14:cNvPr>
              <p14:cNvContentPartPr/>
              <p14:nvPr/>
            </p14:nvContentPartPr>
            <p14:xfrm>
              <a:off x="6971536" y="5045316"/>
              <a:ext cx="801000" cy="2196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DE154637-43E3-C8D8-557E-61422F37FE4E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917896" y="4937676"/>
                <a:ext cx="90864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F7302340-D59A-029B-2E20-95F9FF18D5C8}"/>
                  </a:ext>
                </a:extLst>
              </p14:cNvPr>
              <p14:cNvContentPartPr/>
              <p14:nvPr/>
            </p14:nvContentPartPr>
            <p14:xfrm>
              <a:off x="7152616" y="5279316"/>
              <a:ext cx="874440" cy="4644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F7302340-D59A-029B-2E20-95F9FF18D5C8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098616" y="5171316"/>
                <a:ext cx="98208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BE5DB260-CB82-52B2-0891-EED40C8A199E}"/>
                  </a:ext>
                </a:extLst>
              </p14:cNvPr>
              <p14:cNvContentPartPr/>
              <p14:nvPr/>
            </p14:nvContentPartPr>
            <p14:xfrm>
              <a:off x="7503616" y="5577756"/>
              <a:ext cx="961200" cy="1404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BE5DB260-CB82-52B2-0891-EED40C8A199E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449976" y="5469756"/>
                <a:ext cx="1068840" cy="22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222F900C-1E30-AB22-B521-88A9D4D2CED8}"/>
                  </a:ext>
                </a:extLst>
              </p14:cNvPr>
              <p14:cNvContentPartPr/>
              <p14:nvPr/>
            </p14:nvContentPartPr>
            <p14:xfrm>
              <a:off x="7583176" y="5823636"/>
              <a:ext cx="1045440" cy="1944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222F900C-1E30-AB22-B521-88A9D4D2CED8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529536" y="5715636"/>
                <a:ext cx="1153080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6983ACB3-6E7A-836A-ACDC-A9FF807DF4FA}"/>
                  </a:ext>
                </a:extLst>
              </p14:cNvPr>
              <p14:cNvContentPartPr/>
              <p14:nvPr/>
            </p14:nvContentPartPr>
            <p14:xfrm>
              <a:off x="8741656" y="5056836"/>
              <a:ext cx="906120" cy="3564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6983ACB3-6E7A-836A-ACDC-A9FF807DF4FA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688016" y="4949196"/>
                <a:ext cx="1013760" cy="25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D80F9EA3-9836-4167-754B-6F8B55083C3C}"/>
                  </a:ext>
                </a:extLst>
              </p14:cNvPr>
              <p14:cNvContentPartPr/>
              <p14:nvPr/>
            </p14:nvContentPartPr>
            <p14:xfrm>
              <a:off x="9009856" y="5258076"/>
              <a:ext cx="888120" cy="1944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D80F9EA3-9836-4167-754B-6F8B55083C3C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955856" y="5150076"/>
                <a:ext cx="995760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55B6C2A8-EDBE-69AF-D39C-1276EEF56617}"/>
                  </a:ext>
                </a:extLst>
              </p14:cNvPr>
              <p14:cNvContentPartPr/>
              <p14:nvPr/>
            </p14:nvContentPartPr>
            <p14:xfrm>
              <a:off x="9423136" y="5535276"/>
              <a:ext cx="1009440" cy="3708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55B6C2A8-EDBE-69AF-D39C-1276EEF56617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9369496" y="5427636"/>
                <a:ext cx="1117080" cy="25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8785BAFE-EE17-E97B-869C-B37906B17397}"/>
                  </a:ext>
                </a:extLst>
              </p14:cNvPr>
              <p14:cNvContentPartPr/>
              <p14:nvPr/>
            </p14:nvContentPartPr>
            <p14:xfrm>
              <a:off x="9583696" y="5795556"/>
              <a:ext cx="897840" cy="1656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8785BAFE-EE17-E97B-869C-B37906B17397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9530056" y="5687556"/>
                <a:ext cx="1005480" cy="232200"/>
              </a:xfrm>
              <a:prstGeom prst="rect">
                <a:avLst/>
              </a:prstGeom>
            </p:spPr>
          </p:pic>
        </mc:Fallback>
      </mc:AlternateContent>
      <p:sp>
        <p:nvSpPr>
          <p:cNvPr id="30" name="TextBox 29">
            <a:extLst>
              <a:ext uri="{FF2B5EF4-FFF2-40B4-BE49-F238E27FC236}">
                <a16:creationId xmlns:a16="http://schemas.microsoft.com/office/drawing/2014/main" id="{AF6F1259-35AE-5C35-CC54-C01C4E642422}"/>
              </a:ext>
            </a:extLst>
          </p:cNvPr>
          <p:cNvSpPr txBox="1"/>
          <p:nvPr/>
        </p:nvSpPr>
        <p:spPr>
          <a:xfrm>
            <a:off x="3491345" y="448887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133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75B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137" y="188663"/>
            <a:ext cx="11309684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entury Gothic" panose="020B0502020202020204" pitchFamily="34" charset="0"/>
              </a:rPr>
              <a:t>Strong data organization can allow seamless data analysis.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0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-8021" y="1661279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-8021" y="6874379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Screen Recording 2022-04-20 at 4.53.07 PM.mov" descr="Screen Recording 2022-04-20 at 4.53.07 PM.mov">
            <a:hlinkClick r:id="" action="ppaction://media"/>
            <a:extLst>
              <a:ext uri="{FF2B5EF4-FFF2-40B4-BE49-F238E27FC236}">
                <a16:creationId xmlns:a16="http://schemas.microsoft.com/office/drawing/2014/main" id="{50CE91E0-0AC1-2821-4BD5-29DF1EEFCD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2427" y="1964605"/>
            <a:ext cx="11971104" cy="4016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12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7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75B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137" y="188663"/>
            <a:ext cx="11309684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entury Gothic" panose="020B0502020202020204" pitchFamily="34" charset="0"/>
              </a:rPr>
              <a:t>Data cleaning has a direct impact on data analysis.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0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-8021" y="1661279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-8021" y="6874379"/>
            <a:ext cx="12192000" cy="4763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7" name="Screen Recording 2022-04-20 at 4.47.50 PM.mov" descr="Screen Recording 2022-04-20 at 4.47.50 PM.mov">
            <a:hlinkClick r:id="" action="ppaction://media"/>
            <a:extLst>
              <a:ext uri="{FF2B5EF4-FFF2-40B4-BE49-F238E27FC236}">
                <a16:creationId xmlns:a16="http://schemas.microsoft.com/office/drawing/2014/main" id="{E515275F-A809-DA6D-B360-83520F8CE4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19187"/>
          <a:stretch/>
        </p:blipFill>
        <p:spPr>
          <a:xfrm>
            <a:off x="1084266" y="1661279"/>
            <a:ext cx="9710405" cy="519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453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0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319</Words>
  <Application>Microsoft Macintosh PowerPoint</Application>
  <PresentationFormat>Widescreen</PresentationFormat>
  <Paragraphs>40</Paragraphs>
  <Slides>9</Slides>
  <Notes>9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Century Gothic</vt:lpstr>
      <vt:lpstr>Office Theme</vt:lpstr>
      <vt:lpstr>How We Manage Large-Scale Data Collection</vt:lpstr>
      <vt:lpstr>As a mixed-method study, we are collecting a variety of data across 18 terms.</vt:lpstr>
      <vt:lpstr>Data cleaning involves standardizing data for analysis and removing incomplete, irrelevant, or erroneous data.</vt:lpstr>
      <vt:lpstr>Initially, we manually collected and cleaned discussion transcripts.</vt:lpstr>
      <vt:lpstr>Now, we let technology do the heavy lifting.</vt:lpstr>
      <vt:lpstr>A simple trick to improve your data organization is to put all data into columns.</vt:lpstr>
      <vt:lpstr>Common calculations such as AVERAGE, STDEV, and COUNTIF are far easier to complete when you can call an entire column.</vt:lpstr>
      <vt:lpstr>Strong data organization can allow seamless data analysis.</vt:lpstr>
      <vt:lpstr>Data cleaning has a direct impact on data analysis.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Instructional Efficiency in Asynchronous Online Discussions</dc:title>
  <dc:creator>Faulconer, Emily K.</dc:creator>
  <cp:lastModifiedBy>Chamberlain, Darryl</cp:lastModifiedBy>
  <cp:revision>23</cp:revision>
  <dcterms:created xsi:type="dcterms:W3CDTF">2021-12-02T12:27:54Z</dcterms:created>
  <dcterms:modified xsi:type="dcterms:W3CDTF">2022-04-20T21:15:46Z</dcterms:modified>
</cp:coreProperties>
</file>

<file path=docProps/thumbnail.jpeg>
</file>